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8" r:id="rId2"/>
    <p:sldId id="259" r:id="rId3"/>
    <p:sldId id="390" r:id="rId4"/>
    <p:sldId id="260" r:id="rId5"/>
    <p:sldId id="261" r:id="rId6"/>
    <p:sldId id="262" r:id="rId7"/>
    <p:sldId id="391" r:id="rId8"/>
    <p:sldId id="392" r:id="rId9"/>
    <p:sldId id="393" r:id="rId10"/>
    <p:sldId id="394" r:id="rId11"/>
    <p:sldId id="395" r:id="rId12"/>
    <p:sldId id="396" r:id="rId13"/>
    <p:sldId id="397" r:id="rId14"/>
    <p:sldId id="398" r:id="rId15"/>
    <p:sldId id="399" r:id="rId16"/>
    <p:sldId id="400" r:id="rId17"/>
    <p:sldId id="401" r:id="rId18"/>
    <p:sldId id="413" r:id="rId19"/>
    <p:sldId id="263" r:id="rId20"/>
    <p:sldId id="264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5E70C1-9BE8-48E0-A3E6-29A769DB6112}" v="48" dt="2026-06-23T17:28:43.0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78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A4CF47-8F39-453C-B8D0-8DB7E27103C7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565120-F858-44A7-AAD5-012E64BF8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5382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565120-F858-44A7-AAD5-012E64BF80A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9929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CONTENT (single column) — Replace the title and use the body area for text, bullets, an image, or a chart. Delete the dashed box before presenting.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6657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CONTENT (single column) — Replace the title and use the body area for text, bullets, an image, or a chart. Delete the dashed box before presenting.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7319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CONTENT (single column) — Replace the title and use the body area for text, bullets, an image, or a chart. Delete the dashed box before presenting.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6066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CONTENT (single column) — Replace the title and use the body area for text, bullets, an image, or a chart. Delete the dashed box before presenting.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706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CONTENT (single column) — Replace the title and use the body area for text, bullets, an image, or a chart. Delete the dashed box before presenting.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798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CONTENT (two column) — Good for text-and-image, comparisons, or before/after. Delete the dashed boxes before presenting.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7952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KEY TAKEAWAYS — Summarize 3 things the audience should remember. Use fewer blocks if needed.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565120-F858-44A7-AAD5-012E64BF80A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8412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CONTENT (single column) — Replace the title and use the body area for text, bullets, an image, or a chart. Delete the dashed box before presenting.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CONTENT (two column) — Good for text-and-image, comparisons, or before/after. Delete the dashed boxes before presenting.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VISUAL / DEMO — For a full-width screenshot, diagram, or demo. Replace the dashed box with your media and edit the caption.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CONTENT (single column) — Replace the title and use the body area for text, bullets, an image, or a chart. Delete the dashed box before presenting.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6469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VISUAL / DEMO — For a full-width screenshot, diagram, or demo. Replace the dashed box with your media and edit the caption.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677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CONTENT (two column) — Good for text-and-image, comparisons, or before/after. Delete the dashed boxes before presenting.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5329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CONTENT (single column) — Replace the title and use the body area for text, bullets, an image, or a chart. Delete the dashed box before presenting.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9330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CONTENT (single column) — Replace the title and use the body area for text, bullets, an image, or a chart. Delete the dashed box before presenting.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6847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240DB-ADA5-2AAE-095C-1DFBE61424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66DD18-DD02-72D6-3FFE-480EC07C8D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C82CDD-EA97-5EA4-1CC9-E1ECB5352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081FA-8B60-403B-8DFC-CF6918287AC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EB0BC6-E5EB-8FA8-E9D7-FDACBE5BA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4BF4B3-5DED-4C7C-B44A-2B8D9430A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7E908-123A-495D-BB02-24CB9814F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083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ED1316-EB14-BC41-40FC-6ACEB3D08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9BF6B7-C276-6CB4-F45B-40AF6D9975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1C8A45-EB17-67FF-9C24-7E956C1B9C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081FA-8B60-403B-8DFC-CF6918287AC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971265-7F3F-D900-9878-B6E84D763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3834E1-E7A6-ECC0-17B9-FA83001F1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7E908-123A-495D-BB02-24CB9814F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833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F309898-E194-48F4-3540-8B68FAB252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4887A6-017E-A57F-10CC-AAF463A4E8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A9903-4237-724F-0FBE-CF531A4F4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081FA-8B60-403B-8DFC-CF6918287AC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45B8B1-2396-63A0-B89E-2821960FD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3C1BD-6642-15B4-48BA-C241883B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7E908-123A-495D-BB02-24CB9814F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0246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9583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peak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4262446-1677-1734-65B8-C86570D540AC}"/>
              </a:ext>
            </a:extLst>
          </p:cNvPr>
          <p:cNvSpPr txBox="1"/>
          <p:nvPr userDrawn="1"/>
        </p:nvSpPr>
        <p:spPr>
          <a:xfrm>
            <a:off x="288157" y="6441397"/>
            <a:ext cx="175240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800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CONFIDENTIAL AND PROPRIETARY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9FFAF41-8256-8B49-EB83-2B5536C6C8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38960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94B6DEBB-84A3-9046-98C0-96AF53D1918B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488EA58-57A1-2E57-F0C1-2EE01D71768D}"/>
              </a:ext>
            </a:extLst>
          </p:cNvPr>
          <p:cNvCxnSpPr>
            <a:cxnSpLocks/>
          </p:cNvCxnSpPr>
          <p:nvPr userDrawn="1"/>
        </p:nvCxnSpPr>
        <p:spPr>
          <a:xfrm>
            <a:off x="330431" y="6256389"/>
            <a:ext cx="11531138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Graphic 9">
            <a:extLst>
              <a:ext uri="{FF2B5EF4-FFF2-40B4-BE49-F238E27FC236}">
                <a16:creationId xmlns:a16="http://schemas.microsoft.com/office/drawing/2014/main" id="{D6F20791-26F9-2E20-31BF-7C17D4BDA9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198940" y="6452523"/>
            <a:ext cx="1655931" cy="193192"/>
          </a:xfrm>
          <a:prstGeom prst="rect">
            <a:avLst/>
          </a:prstGeom>
        </p:spPr>
      </p:pic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BE4417E8-4FAF-EFBA-C585-E39129E4FF4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7088" y="1426372"/>
            <a:ext cx="2470182" cy="2470182"/>
          </a:xfrm>
          <a:prstGeom prst="rect">
            <a:avLst/>
          </a:prstGeom>
          <a:ln w="152400" cap="sq">
            <a:solidFill>
              <a:schemeClr val="accent2"/>
            </a:solidFill>
            <a:miter lim="800000"/>
          </a:ln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9CE7A85D-68B8-3FAE-E8E7-25F8A3FEBBD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0431" y="4147276"/>
            <a:ext cx="3483497" cy="307053"/>
          </a:xfrm>
        </p:spPr>
        <p:txBody>
          <a:bodyPr anchor="ctr">
            <a:noAutofit/>
          </a:bodyPr>
          <a:lstStyle>
            <a:lvl1pPr marL="0" indent="0" algn="ctr">
              <a:buClr>
                <a:schemeClr val="accent2"/>
              </a:buClr>
              <a:buNone/>
              <a:defRPr sz="1800" b="1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  <a:lvl2pPr marL="457200" indent="0">
              <a:buClr>
                <a:schemeClr val="accent2"/>
              </a:buClr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Clr>
                <a:schemeClr val="accent2"/>
              </a:buClr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Clr>
                <a:schemeClr val="accent2"/>
              </a:buClr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Clr>
                <a:schemeClr val="accent2"/>
              </a:buClr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46EDFB4A-ADE9-5CAD-34A8-B1E68DDE9EC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0431" y="4570629"/>
            <a:ext cx="3483497" cy="307053"/>
          </a:xfrm>
        </p:spPr>
        <p:txBody>
          <a:bodyPr anchor="t">
            <a:normAutofit/>
          </a:bodyPr>
          <a:lstStyle>
            <a:lvl1pPr marL="0" indent="0" algn="ctr">
              <a:buClr>
                <a:schemeClr val="accent2"/>
              </a:buClr>
              <a:buNone/>
              <a:defRPr sz="1400" b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  <a:lvl2pPr marL="457200" indent="0">
              <a:buClr>
                <a:schemeClr val="accent2"/>
              </a:buClr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Clr>
                <a:schemeClr val="accent2"/>
              </a:buClr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Clr>
                <a:schemeClr val="accent2"/>
              </a:buClr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Clr>
                <a:schemeClr val="accent2"/>
              </a:buClr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Title, Organization</a:t>
            </a:r>
          </a:p>
        </p:txBody>
      </p:sp>
      <p:sp>
        <p:nvSpPr>
          <p:cNvPr id="2" name="Picture Placeholder 10">
            <a:extLst>
              <a:ext uri="{FF2B5EF4-FFF2-40B4-BE49-F238E27FC236}">
                <a16:creationId xmlns:a16="http://schemas.microsoft.com/office/drawing/2014/main" id="{61A8EFE6-5D82-4261-E078-DB02C292C95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883808" y="1426372"/>
            <a:ext cx="2470182" cy="2470182"/>
          </a:xfrm>
          <a:prstGeom prst="rect">
            <a:avLst/>
          </a:prstGeom>
          <a:ln w="152400" cap="sq">
            <a:solidFill>
              <a:schemeClr val="accent5"/>
            </a:solidFill>
            <a:miter lim="800000"/>
          </a:ln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E92BDDCB-7C2B-69DE-BB83-01214EE83F4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77151" y="4147276"/>
            <a:ext cx="3483497" cy="307053"/>
          </a:xfrm>
        </p:spPr>
        <p:txBody>
          <a:bodyPr anchor="ctr">
            <a:noAutofit/>
          </a:bodyPr>
          <a:lstStyle>
            <a:lvl1pPr marL="0" indent="0" algn="ctr">
              <a:buClr>
                <a:schemeClr val="accent2"/>
              </a:buClr>
              <a:buNone/>
              <a:defRPr sz="1800" b="1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  <a:lvl2pPr marL="457200" indent="0">
              <a:buClr>
                <a:schemeClr val="accent2"/>
              </a:buClr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Clr>
                <a:schemeClr val="accent2"/>
              </a:buClr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Clr>
                <a:schemeClr val="accent2"/>
              </a:buClr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Clr>
                <a:schemeClr val="accent2"/>
              </a:buClr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4C35F1B-D1D4-AD17-2507-491358A157C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77151" y="4570629"/>
            <a:ext cx="3483497" cy="307053"/>
          </a:xfrm>
        </p:spPr>
        <p:txBody>
          <a:bodyPr anchor="t">
            <a:normAutofit/>
          </a:bodyPr>
          <a:lstStyle>
            <a:lvl1pPr marL="0" indent="0" algn="ctr">
              <a:buClr>
                <a:schemeClr val="accent2"/>
              </a:buClr>
              <a:buNone/>
              <a:defRPr sz="1400" b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  <a:lvl2pPr marL="457200" indent="0">
              <a:buClr>
                <a:schemeClr val="accent2"/>
              </a:buClr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Clr>
                <a:schemeClr val="accent2"/>
              </a:buClr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Clr>
                <a:schemeClr val="accent2"/>
              </a:buClr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Clr>
                <a:schemeClr val="accent2"/>
              </a:buClr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Title, Organization</a:t>
            </a:r>
          </a:p>
        </p:txBody>
      </p:sp>
      <p:sp>
        <p:nvSpPr>
          <p:cNvPr id="15" name="Picture Placeholder 10">
            <a:extLst>
              <a:ext uri="{FF2B5EF4-FFF2-40B4-BE49-F238E27FC236}">
                <a16:creationId xmlns:a16="http://schemas.microsoft.com/office/drawing/2014/main" id="{1EB6AB3C-FE56-76A2-6FB1-DB432ED3A5F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860448" y="1426372"/>
            <a:ext cx="2470182" cy="2470182"/>
          </a:xfrm>
          <a:prstGeom prst="rect">
            <a:avLst/>
          </a:prstGeom>
          <a:ln w="152400" cap="sq">
            <a:solidFill>
              <a:schemeClr val="accent4"/>
            </a:solidFill>
            <a:miter lim="800000"/>
          </a:ln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AFBE7513-1145-ED69-7DBC-5823C1342FE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353791" y="4147276"/>
            <a:ext cx="3483497" cy="307053"/>
          </a:xfrm>
        </p:spPr>
        <p:txBody>
          <a:bodyPr anchor="ctr">
            <a:noAutofit/>
          </a:bodyPr>
          <a:lstStyle>
            <a:lvl1pPr marL="0" indent="0" algn="ctr">
              <a:buClr>
                <a:schemeClr val="accent2"/>
              </a:buClr>
              <a:buNone/>
              <a:defRPr sz="1800" b="1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  <a:lvl2pPr marL="457200" indent="0">
              <a:buClr>
                <a:schemeClr val="accent2"/>
              </a:buClr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Clr>
                <a:schemeClr val="accent2"/>
              </a:buClr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Clr>
                <a:schemeClr val="accent2"/>
              </a:buClr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Clr>
                <a:schemeClr val="accent2"/>
              </a:buClr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F89BA26C-D1AA-75EF-0015-C758066EB99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53791" y="4570629"/>
            <a:ext cx="3483497" cy="307053"/>
          </a:xfrm>
        </p:spPr>
        <p:txBody>
          <a:bodyPr anchor="t">
            <a:normAutofit/>
          </a:bodyPr>
          <a:lstStyle>
            <a:lvl1pPr marL="0" indent="0" algn="ctr">
              <a:buClr>
                <a:schemeClr val="accent2"/>
              </a:buClr>
              <a:buNone/>
              <a:defRPr sz="1400" b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  <a:lvl2pPr marL="457200" indent="0">
              <a:buClr>
                <a:schemeClr val="accent2"/>
              </a:buClr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Clr>
                <a:schemeClr val="accent2"/>
              </a:buClr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Clr>
                <a:schemeClr val="accent2"/>
              </a:buClr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Clr>
                <a:schemeClr val="accent2"/>
              </a:buClr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Title, Organization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12F5191-9D87-7889-ABD8-012E8FBC3A0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3500000">
            <a:off x="3543058" y="3597675"/>
            <a:ext cx="608152" cy="59775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F84DC7E-529C-7068-9F71-F0357217C69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4299092">
            <a:off x="7345774" y="864106"/>
            <a:ext cx="707706" cy="62308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796F8F9-3C03-EF58-DA90-7271EADCF16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09541" y="3340812"/>
            <a:ext cx="472910" cy="982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6066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02F7A2C0-44D6-27E4-5ACC-D927FA8286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639" y="536028"/>
            <a:ext cx="10820968" cy="1045600"/>
          </a:xfrm>
        </p:spPr>
        <p:txBody>
          <a:bodyPr>
            <a:normAutofit/>
          </a:bodyPr>
          <a:lstStyle>
            <a:lvl1pPr marL="0" indent="0">
              <a:buClr>
                <a:schemeClr val="accent2"/>
              </a:buClr>
              <a:buNone/>
              <a:defRPr sz="3200" b="1">
                <a:solidFill>
                  <a:schemeClr val="accent1"/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  <a:lvl2pPr marL="457200" indent="0">
              <a:buClr>
                <a:schemeClr val="accent2"/>
              </a:buClr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Clr>
                <a:schemeClr val="accent2"/>
              </a:buClr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Clr>
                <a:schemeClr val="accent2"/>
              </a:buClr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Clr>
                <a:schemeClr val="accent2"/>
              </a:buClr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Title</a:t>
            </a:r>
          </a:p>
          <a:p>
            <a:pPr lvl="0"/>
            <a:r>
              <a:rPr lang="en-US" dirty="0"/>
              <a:t>Max Two Lines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2A9481-B6D4-C0AE-B6AF-0402C5220825}"/>
              </a:ext>
            </a:extLst>
          </p:cNvPr>
          <p:cNvSpPr txBox="1"/>
          <p:nvPr userDrawn="1"/>
        </p:nvSpPr>
        <p:spPr>
          <a:xfrm>
            <a:off x="288157" y="6441397"/>
            <a:ext cx="175240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800" dirty="0">
                <a:solidFill>
                  <a:schemeClr val="tx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CONFIDENTIAL AND PROPRIETARY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30BC957-4757-466C-DFAC-E86AA3DBE5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38960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fld id="{94B6DEBB-84A3-9046-98C0-96AF53D1918B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23D3E3B-51FE-C4A3-E874-74B5A538D149}"/>
              </a:ext>
            </a:extLst>
          </p:cNvPr>
          <p:cNvCxnSpPr>
            <a:cxnSpLocks/>
          </p:cNvCxnSpPr>
          <p:nvPr userDrawn="1"/>
        </p:nvCxnSpPr>
        <p:spPr>
          <a:xfrm>
            <a:off x="330431" y="6256389"/>
            <a:ext cx="11531138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Graphic 6">
            <a:extLst>
              <a:ext uri="{FF2B5EF4-FFF2-40B4-BE49-F238E27FC236}">
                <a16:creationId xmlns:a16="http://schemas.microsoft.com/office/drawing/2014/main" id="{FE8F8C64-3421-6F04-29CA-E9A13ADE13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198940" y="6452523"/>
            <a:ext cx="1655931" cy="193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569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BECADD-67F3-1630-B008-C12662682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77B108-A079-A5E2-BB98-7923C02948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7707AB-5CB9-DF38-093E-DB189BD04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081FA-8B60-403B-8DFC-CF6918287AC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D3D265-329A-5BAD-07AA-16CA6D87E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4A3FDC-C8FE-376A-4943-382CC87A3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7E908-123A-495D-BB02-24CB9814F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536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4C4881-8596-3142-C455-E319F0FFA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91B752-5FBB-C34A-0356-E3B5C2AEE7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C50748-5B83-C0CC-E95D-A587AF9BC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081FA-8B60-403B-8DFC-CF6918287AC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3B019A-D265-1E6B-849C-280E272D5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8F3995-71C7-EC25-BCC8-4189E061F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7E908-123A-495D-BB02-24CB9814F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84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3A454-A8EA-F323-5227-894E574C1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FB1215-CC95-F6A0-8F6C-E7B0D01622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367062-7BC2-92EB-2C94-AE0E9BDFFB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7F8926-9568-B15B-C045-773492DB4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081FA-8B60-403B-8DFC-CF6918287AC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281CA5-D7B9-4112-DF92-7BD7768E4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57EFD0-BC97-CD92-8EC0-07CA23DD0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7E908-123A-495D-BB02-24CB9814F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989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5C53D6-9659-91A7-A3BF-076696F8C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34D1C9-9372-C425-471D-71D6D4D5C7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61FED1-ACC7-685F-DA26-153B5F9963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8D3C1A-8A9E-6DED-5AB6-08D78E8343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12CDCF-59F9-7F76-0023-D8CF2442E4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198AF4E-71A5-898A-AB16-869AA78FE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081FA-8B60-403B-8DFC-CF6918287AC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041ED1-71B0-1F89-527D-8CD3C9F91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E00C337-2BDF-8C12-C3C0-3181E035C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7E908-123A-495D-BB02-24CB9814F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789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A923F-45A3-91CF-27AD-9E90027AC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EABB01-DE69-4CC8-7A08-A47E8B1E6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081FA-8B60-403B-8DFC-CF6918287AC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511720-68ED-7714-1186-EE32099E3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8AA9F4-A6ED-F8B1-DA45-3044AD5C0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7E908-123A-495D-BB02-24CB9814F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351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7535E74-4744-BE15-5F52-C4C62DF0A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081FA-8B60-403B-8DFC-CF6918287AC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FC8359-893A-7586-AA98-E305FCE4B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291D77-C124-D0C4-BAF7-022A2EFC6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7E908-123A-495D-BB02-24CB9814F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795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60512-E79E-BAD6-9C3D-1D8F8AAE5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16F9FA-F062-33C6-7FCC-21665F7A51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027394-8649-A384-21D5-68982ED6D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D04EBA-E010-9298-D17C-DFB05842A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081FA-8B60-403B-8DFC-CF6918287AC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1B1070-4F9C-36AE-04D1-43CAFFAE4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1A2E9F-AF03-B908-106E-330A50D4C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7E908-123A-495D-BB02-24CB9814F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089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BFA86D-F78E-3363-E962-F3BB3DD68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F465B68-8EB5-BDD2-1689-B8F04245FE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1DA12C-88E8-5379-3054-BF349DC6D8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9A229A-91B0-CE49-0720-1D1BBE007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081FA-8B60-403B-8DFC-CF6918287AC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E5E391-AC11-FE21-031D-C43833460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AF3F17-FFD2-0D0A-ABBB-970523924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7E908-123A-495D-BB02-24CB9814F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15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B29C72D-D963-D582-2DA7-4347283D1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B32361-2379-19B9-A3B1-02BAA73D97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EF4945-8CB3-63BD-B3BB-7117B3C9AF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0A081FA-8B60-403B-8DFC-CF6918287AC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90F274-3E02-967E-DFF6-A7A6061693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E1F0E2-8E6B-CCAC-F9DA-C01339FAF0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B77E908-123A-495D-BB02-24CB9814F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41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seplourd2201@stcc.edu" TargetMode="Externa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8E15BCB5-B603-08A2-2790-AA0528BC2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372" y="351794"/>
            <a:ext cx="4458827" cy="2012382"/>
          </a:xfrm>
        </p:spPr>
        <p:txBody>
          <a:bodyPr anchor="b">
            <a:normAutofit/>
          </a:bodyPr>
          <a:lstStyle/>
          <a:p>
            <a:r>
              <a:rPr lang="en-US" sz="5400" b="1" dirty="0">
                <a:solidFill>
                  <a:srgbClr val="002D62"/>
                </a:solidFill>
              </a:rPr>
              <a:t>From Insight to Action</a:t>
            </a:r>
            <a:endParaRPr lang="en-US" sz="5400" dirty="0">
              <a:solidFill>
                <a:srgbClr val="002D62"/>
              </a:solidFill>
            </a:endParaRPr>
          </a:p>
        </p:txBody>
      </p:sp>
      <p:sp>
        <p:nvSpPr>
          <p:cNvPr id="26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8115E9-5862-A822-2283-CE0661ED72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10" r="30410"/>
          <a:stretch/>
        </p:blipFill>
        <p:spPr>
          <a:xfrm>
            <a:off x="5318848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C991082-3BD5-9AB5-F88B-221D795B7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266" y="3608989"/>
            <a:ext cx="3138347" cy="2245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873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548640" y="841248"/>
            <a:ext cx="10241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002D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Student Onboarding Items at STCC</a:t>
            </a:r>
            <a:endParaRPr lang="en-US" sz="3200" dirty="0"/>
          </a:p>
        </p:txBody>
      </p:sp>
      <p:pic>
        <p:nvPicPr>
          <p:cNvPr id="4" name="Image 0" descr="assets/underline.png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" y="1627632"/>
            <a:ext cx="2743200" cy="146304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09600" y="2057400"/>
            <a:ext cx="10972800" cy="3657600"/>
          </a:xfrm>
          <a:prstGeom prst="roundRect">
            <a:avLst>
              <a:gd name="adj" fmla="val 2000"/>
            </a:avLst>
          </a:prstGeom>
          <a:solidFill>
            <a:srgbClr val="F4F7FB"/>
          </a:solidFill>
          <a:ln w="15875">
            <a:solidFill>
              <a:srgbClr val="E4E8ED"/>
            </a:solidFill>
            <a:prstDash val="dash"/>
          </a:ln>
        </p:spPr>
        <p:txBody>
          <a:bodyPr/>
          <a:lstStyle/>
          <a:p>
            <a:pPr marL="0" algn="l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endParaRPr lang="en-US" sz="1800" b="1" i="0" u="none" strike="noStrike" kern="12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algn="l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algn="l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endParaRPr lang="en-US" sz="1800" b="1" i="0" u="none" strike="noStrike" kern="12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algn="l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en-US" sz="1800" b="0" i="0" u="none" strike="noStrike" dirty="0">
              <a:effectLst/>
              <a:latin typeface="Arial" panose="020B0604020202020204" pitchFamily="3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868680" y="2057400"/>
            <a:ext cx="1042416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594360" y="6400800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NERUG 2026 Annual Summer Conference  ·  Framingham State University</a:t>
            </a:r>
            <a:endParaRPr lang="en-US" sz="900" dirty="0"/>
          </a:p>
        </p:txBody>
      </p:sp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9D936892-520F-4390-81B7-431C6C38CA19}"/>
              </a:ext>
            </a:extLst>
          </p:cNvPr>
          <p:cNvSpPr txBox="1">
            <a:spLocks/>
          </p:cNvSpPr>
          <p:nvPr/>
        </p:nvSpPr>
        <p:spPr>
          <a:xfrm>
            <a:off x="459639" y="1786759"/>
            <a:ext cx="11233597" cy="4193353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Access Your STCC Account</a:t>
            </a:r>
          </a:p>
          <a:p>
            <a:r>
              <a:rPr lang="en-US"/>
              <a:t>Complete New Student Orientation</a:t>
            </a:r>
          </a:p>
          <a:p>
            <a:r>
              <a:rPr lang="en-US"/>
              <a:t>Complete Free Application for Student Aid</a:t>
            </a:r>
          </a:p>
          <a:p>
            <a:r>
              <a:rPr lang="en-US"/>
              <a:t>Immunization Form</a:t>
            </a:r>
          </a:p>
          <a:p>
            <a:r>
              <a:rPr lang="en-US"/>
              <a:t>English Self Placement Exam</a:t>
            </a:r>
          </a:p>
          <a:p>
            <a:r>
              <a:rPr lang="en-US"/>
              <a:t>Math Placement Exam</a:t>
            </a:r>
          </a:p>
          <a:p>
            <a:r>
              <a:rPr lang="en-US"/>
              <a:t>Keyboarding Exam Needed</a:t>
            </a:r>
          </a:p>
          <a:p>
            <a:r>
              <a:rPr lang="en-US"/>
              <a:t>Testing Not Required</a:t>
            </a:r>
          </a:p>
          <a:p>
            <a:r>
              <a:rPr lang="en-US"/>
              <a:t>Schedule an Appointment with An Advisor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59066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548640" y="841248"/>
            <a:ext cx="10241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002D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Managing Onboarding Items in Recruit</a:t>
            </a:r>
            <a:endParaRPr lang="en-US" sz="3200" dirty="0"/>
          </a:p>
        </p:txBody>
      </p:sp>
      <p:pic>
        <p:nvPicPr>
          <p:cNvPr id="4" name="Image 0" descr="assets/underline.png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" y="1627632"/>
            <a:ext cx="2743200" cy="146304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09600" y="2057400"/>
            <a:ext cx="10972800" cy="3657600"/>
          </a:xfrm>
          <a:prstGeom prst="roundRect">
            <a:avLst>
              <a:gd name="adj" fmla="val 2000"/>
            </a:avLst>
          </a:prstGeom>
          <a:solidFill>
            <a:srgbClr val="F4F7FB"/>
          </a:solidFill>
          <a:ln w="15875">
            <a:solidFill>
              <a:srgbClr val="E4E8ED"/>
            </a:solidFill>
            <a:prstDash val="dash"/>
          </a:ln>
        </p:spPr>
        <p:txBody>
          <a:bodyPr/>
          <a:lstStyle/>
          <a:p>
            <a:pPr marL="0" algn="l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endParaRPr lang="en-US" sz="1800" b="1" i="0" u="none" strike="noStrike" kern="12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algn="l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algn="l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endParaRPr lang="en-US" sz="1800" b="1" i="0" u="none" strike="noStrike" kern="12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868680" y="2057400"/>
            <a:ext cx="1042416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594360" y="6400800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NERUG 2026 Annual Summer Conference  ·  Framingham State University</a:t>
            </a:r>
            <a:endParaRPr lang="en-US" sz="900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2E0DDA53-0BB7-4496-A5D9-44F90CB60B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746" y="1581628"/>
            <a:ext cx="11486508" cy="4121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23176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548640" y="841248"/>
            <a:ext cx="10241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002D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Displaying Onboarding Items on the CX</a:t>
            </a:r>
            <a:endParaRPr lang="en-US" sz="3200" dirty="0"/>
          </a:p>
        </p:txBody>
      </p:sp>
      <p:pic>
        <p:nvPicPr>
          <p:cNvPr id="4" name="Image 0" descr="assets/underline.png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" y="1627632"/>
            <a:ext cx="2743200" cy="146304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735623" y="1772006"/>
            <a:ext cx="5042991" cy="4226457"/>
          </a:xfrm>
          <a:prstGeom prst="roundRect">
            <a:avLst>
              <a:gd name="adj" fmla="val 2000"/>
            </a:avLst>
          </a:prstGeom>
          <a:solidFill>
            <a:srgbClr val="F4F7FB"/>
          </a:solidFill>
          <a:ln w="15875">
            <a:solidFill>
              <a:srgbClr val="E4E8ED"/>
            </a:solidFill>
            <a:prstDash val="dash"/>
          </a:ln>
        </p:spPr>
        <p:txBody>
          <a:bodyPr/>
          <a:lstStyle/>
          <a:p>
            <a:r>
              <a:rPr lang="en-US" dirty="0"/>
              <a:t>A workflow process runs on the pre-admission supplemental items and appends a “tag” to the value in the Web External Description </a:t>
            </a:r>
          </a:p>
          <a:p>
            <a:pPr lvl="1"/>
            <a:r>
              <a:rPr lang="en-US" dirty="0"/>
              <a:t>Example: &lt;span class="</a:t>
            </a:r>
            <a:r>
              <a:rPr lang="en-US" dirty="0" err="1"/>
              <a:t>stcc_submissionhidden</a:t>
            </a:r>
            <a:r>
              <a:rPr lang="en-US" dirty="0"/>
              <a:t>"&gt;&lt;/span&gt;</a:t>
            </a:r>
          </a:p>
          <a:p>
            <a:endParaRPr lang="en-US" dirty="0"/>
          </a:p>
          <a:p>
            <a:r>
              <a:rPr lang="en-US" dirty="0"/>
              <a:t>Utilize custom JavaScript on the CX to:</a:t>
            </a:r>
          </a:p>
          <a:p>
            <a:pPr lvl="1"/>
            <a:r>
              <a:rPr lang="en-US" dirty="0"/>
              <a:t>Identify the pre-admission items with the “tag” </a:t>
            </a:r>
          </a:p>
          <a:p>
            <a:pPr lvl="1"/>
            <a:r>
              <a:rPr lang="en-US" dirty="0"/>
              <a:t>Hide those items from display on the CX</a:t>
            </a:r>
          </a:p>
          <a:p>
            <a:pPr marL="344487" lvl="1" indent="0">
              <a:buNone/>
            </a:pPr>
            <a:endParaRPr lang="en-US" b="1" dirty="0"/>
          </a:p>
          <a:p>
            <a:pPr marL="338137" indent="-342900"/>
            <a:r>
              <a:rPr lang="en-US" b="1" dirty="0"/>
              <a:t>Result:</a:t>
            </a:r>
            <a:r>
              <a:rPr lang="en-US" dirty="0"/>
              <a:t> Only the New Student Onboarding Items remain visible on the CX.</a:t>
            </a:r>
          </a:p>
        </p:txBody>
      </p:sp>
      <p:sp>
        <p:nvSpPr>
          <p:cNvPr id="6" name="Text 3"/>
          <p:cNvSpPr/>
          <p:nvPr/>
        </p:nvSpPr>
        <p:spPr>
          <a:xfrm>
            <a:off x="868680" y="2057400"/>
            <a:ext cx="1042416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594360" y="6400800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NERUG 2026 Annual Summer Conference  ·  Framingham State University</a:t>
            </a:r>
            <a:endParaRPr lang="en-US" sz="9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C6A783F-F466-4616-955F-270C08A3A7E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778614" y="1369669"/>
            <a:ext cx="6089535" cy="4610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123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548640" y="841248"/>
            <a:ext cx="10241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002D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Self-Placement Exams - CX</a:t>
            </a:r>
            <a:endParaRPr lang="en-US" sz="3200" dirty="0"/>
          </a:p>
        </p:txBody>
      </p:sp>
      <p:pic>
        <p:nvPicPr>
          <p:cNvPr id="4" name="Image 0" descr="assets/underline.png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" y="1627632"/>
            <a:ext cx="2743200" cy="14630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68680" y="2057400"/>
            <a:ext cx="1042416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594360" y="6400800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NERUG 2026 Annual Summer Conference  ·  Framingham State University</a:t>
            </a:r>
            <a:endParaRPr lang="en-US" sz="9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9759B4A-63A1-4782-8A3C-F538331CD00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59637" y="1581628"/>
            <a:ext cx="11234520" cy="3643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3334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548640" y="841248"/>
            <a:ext cx="10241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002D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Self-Placement Exams - CX</a:t>
            </a:r>
            <a:endParaRPr lang="en-US" sz="3200" dirty="0"/>
          </a:p>
        </p:txBody>
      </p:sp>
      <p:pic>
        <p:nvPicPr>
          <p:cNvPr id="4" name="Image 0" descr="assets/underline.png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" y="1627632"/>
            <a:ext cx="2743200" cy="146304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095999" y="1772006"/>
            <a:ext cx="5612423" cy="4226457"/>
          </a:xfrm>
          <a:prstGeom prst="roundRect">
            <a:avLst>
              <a:gd name="adj" fmla="val 2000"/>
            </a:avLst>
          </a:prstGeom>
          <a:solidFill>
            <a:srgbClr val="F4F7FB"/>
          </a:solidFill>
          <a:ln w="15875">
            <a:solidFill>
              <a:srgbClr val="E4E8ED"/>
            </a:solidFill>
            <a:prstDash val="dash"/>
          </a:ln>
        </p:spPr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400" dirty="0"/>
              <a:t>Uses a </a:t>
            </a:r>
            <a:r>
              <a:rPr lang="en-US" sz="2400" b="1" dirty="0"/>
              <a:t>Supplemental Item Submission Form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400" dirty="0"/>
              <a:t>Logic displays additional questions based on student responses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400" dirty="0"/>
              <a:t>Once the student completes the questionnaire a recommended English placement is emailed to the student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400" dirty="0"/>
              <a:t>Test and Subtest scores are created in Recruit and sent to Colleague</a:t>
            </a:r>
          </a:p>
        </p:txBody>
      </p:sp>
      <p:sp>
        <p:nvSpPr>
          <p:cNvPr id="6" name="Text 3"/>
          <p:cNvSpPr/>
          <p:nvPr/>
        </p:nvSpPr>
        <p:spPr>
          <a:xfrm>
            <a:off x="868680" y="2057400"/>
            <a:ext cx="1042416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594360" y="6400800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NERUG 2026 Annual Summer Conference  ·  Framingham State University</a:t>
            </a:r>
            <a:endParaRPr lang="en-US" sz="9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657475D-523F-429B-A605-CC131EFE8B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098" y="1772006"/>
            <a:ext cx="5692633" cy="3901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6997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548640" y="841248"/>
            <a:ext cx="10241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002D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Import of NSO Completion</a:t>
            </a:r>
            <a:endParaRPr lang="en-US" sz="3200" dirty="0"/>
          </a:p>
        </p:txBody>
      </p:sp>
      <p:pic>
        <p:nvPicPr>
          <p:cNvPr id="4" name="Image 0" descr="assets/underline.png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" y="1627632"/>
            <a:ext cx="2743200" cy="146304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09600" y="2057400"/>
            <a:ext cx="10972800" cy="3657600"/>
          </a:xfrm>
          <a:prstGeom prst="roundRect">
            <a:avLst>
              <a:gd name="adj" fmla="val 2000"/>
            </a:avLst>
          </a:prstGeom>
          <a:solidFill>
            <a:srgbClr val="F4F7FB"/>
          </a:solidFill>
          <a:ln w="15875">
            <a:solidFill>
              <a:srgbClr val="E4E8ED"/>
            </a:solidFill>
            <a:prstDash val="dash"/>
          </a:ln>
        </p:spPr>
        <p:txBody>
          <a:bodyPr/>
          <a:lstStyle/>
          <a:p>
            <a:pPr marL="0" algn="l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endParaRPr lang="en-US" sz="1800" b="1" i="0" u="none" strike="noStrike" kern="12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algn="l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New Student Orientation is tracked in Qualtrics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Configured a process to: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Import the NSO Completion data into Recruit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Associate the Person based on ERP ID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Create an Item Received record for the Complete NSO Supp Item</a:t>
            </a:r>
          </a:p>
        </p:txBody>
      </p:sp>
      <p:sp>
        <p:nvSpPr>
          <p:cNvPr id="6" name="Text 3"/>
          <p:cNvSpPr/>
          <p:nvPr/>
        </p:nvSpPr>
        <p:spPr>
          <a:xfrm>
            <a:off x="868680" y="2057400"/>
            <a:ext cx="1042416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594360" y="6400800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NERUG 2026 Annual Summer Conference  ·  Framingham State University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4442976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548640" y="841248"/>
            <a:ext cx="10241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002D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Other Post-Admit Checklist Items</a:t>
            </a:r>
            <a:endParaRPr lang="en-US" sz="3200" dirty="0"/>
          </a:p>
        </p:txBody>
      </p:sp>
      <p:pic>
        <p:nvPicPr>
          <p:cNvPr id="4" name="Image 0" descr="assets/underline.png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" y="1627632"/>
            <a:ext cx="2743200" cy="14630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68680" y="2057400"/>
            <a:ext cx="1042416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594360" y="6400800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NERUG 2026 Annual Summer Conference  ·  Framingham State University</a:t>
            </a:r>
            <a:endParaRPr lang="en-US" sz="9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13DF378-CD5B-453B-89D8-B05B7723D9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40" y="2279985"/>
            <a:ext cx="10981769" cy="251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8141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594360" y="635251"/>
            <a:ext cx="10241280" cy="9558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002D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Initiating the New Student </a:t>
            </a:r>
          </a:p>
          <a:p>
            <a:pPr marL="0" indent="0" algn="l">
              <a:buNone/>
            </a:pPr>
            <a:r>
              <a:rPr lang="en-US" sz="3200" b="1" dirty="0">
                <a:solidFill>
                  <a:srgbClr val="002D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Onboarding Process</a:t>
            </a:r>
            <a:endParaRPr lang="en-US" sz="3200" dirty="0"/>
          </a:p>
        </p:txBody>
      </p:sp>
      <p:pic>
        <p:nvPicPr>
          <p:cNvPr id="4" name="Image 0" descr="assets/underline.png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" y="1627632"/>
            <a:ext cx="2743200" cy="146304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94360" y="2057400"/>
            <a:ext cx="5349240" cy="3657600"/>
          </a:xfrm>
          <a:prstGeom prst="roundRect">
            <a:avLst>
              <a:gd name="adj" fmla="val 2000"/>
            </a:avLst>
          </a:prstGeom>
          <a:solidFill>
            <a:srgbClr val="F4F7FB"/>
          </a:solidFill>
          <a:ln w="15875">
            <a:solidFill>
              <a:srgbClr val="E4E8ED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868680" y="2057400"/>
            <a:ext cx="480060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New Student Orientation: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Completion up 9 points in one year (72% -&gt; 81%)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FAFSA: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Completion rate 75% for year one</a:t>
            </a:r>
          </a:p>
          <a:p>
            <a:pPr marL="0" indent="0" algn="ctr">
              <a:lnSpc>
                <a:spcPct val="120000"/>
              </a:lnSpc>
              <a:buNone/>
            </a:pP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6537960" y="2057400"/>
            <a:ext cx="475488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300" i="1" dirty="0">
                <a:solidFill>
                  <a:srgbClr val="9AA7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Right column</a:t>
            </a:r>
            <a:endParaRPr lang="en-US" sz="1300" dirty="0"/>
          </a:p>
          <a:p>
            <a:pPr marL="0" indent="0" algn="ctr">
              <a:lnSpc>
                <a:spcPct val="120000"/>
              </a:lnSpc>
              <a:buNone/>
            </a:pPr>
            <a:endParaRPr lang="en-US" sz="130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1300" i="1" dirty="0">
                <a:solidFill>
                  <a:srgbClr val="9AA7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supporting image, chart, or more text.</a:t>
            </a:r>
            <a:endParaRPr lang="en-US" sz="1300" dirty="0"/>
          </a:p>
        </p:txBody>
      </p:sp>
      <p:sp>
        <p:nvSpPr>
          <p:cNvPr id="9" name="Text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94360" y="6400800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NERUG 2026 Annual Summer Conference  ·  Framingham State University</a:t>
            </a:r>
            <a:endParaRPr lang="en-US" sz="9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22DBF3C-9B31-4BE4-916B-3FB12741AA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4710" y="1400428"/>
            <a:ext cx="6269449" cy="40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1120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7999BA3-F20C-2D38-5D25-13D2D34D168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Power in Changes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C2814B-30FC-2629-ACB5-7D8E3D2D05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B6DEBB-84A3-9046-98C0-96AF53D1918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77EE2D5-B113-5E0C-CA3C-D2AA82FB359E}"/>
              </a:ext>
            </a:extLst>
          </p:cNvPr>
          <p:cNvSpPr/>
          <p:nvPr/>
        </p:nvSpPr>
        <p:spPr>
          <a:xfrm>
            <a:off x="548138" y="1802350"/>
            <a:ext cx="2648410" cy="407608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635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FA9CFC4-06FF-D15E-C96E-4457BA38728D}"/>
              </a:ext>
            </a:extLst>
          </p:cNvPr>
          <p:cNvSpPr/>
          <p:nvPr/>
        </p:nvSpPr>
        <p:spPr>
          <a:xfrm>
            <a:off x="548138" y="2842246"/>
            <a:ext cx="2648410" cy="303619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992168-F32E-28FF-2783-1E4D478BD045}"/>
              </a:ext>
            </a:extLst>
          </p:cNvPr>
          <p:cNvSpPr txBox="1"/>
          <p:nvPr/>
        </p:nvSpPr>
        <p:spPr>
          <a:xfrm>
            <a:off x="548138" y="2116046"/>
            <a:ext cx="264841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800" b="1" dirty="0">
                <a:effectLst/>
                <a:latin typeface="Helvetica Neue" panose="02000503000000020004" pitchFamily="2" charset="0"/>
              </a:rPr>
              <a:t>Internal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0B3F58B-85DD-25DD-C256-48E77229A481}"/>
              </a:ext>
            </a:extLst>
          </p:cNvPr>
          <p:cNvSpPr txBox="1"/>
          <p:nvPr/>
        </p:nvSpPr>
        <p:spPr>
          <a:xfrm>
            <a:off x="777958" y="3122628"/>
            <a:ext cx="2188769" cy="17389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latin typeface="Helvetica Neue" panose="02000503000000020004"/>
              </a:rPr>
              <a:t>Reduction in excel spreadsheets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effectLst/>
                <a:latin typeface="Helvetica Neue" panose="02000503000000020004"/>
              </a:rPr>
              <a:t>Staff time reduction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latin typeface="Helvetica Neue" panose="02000503000000020004"/>
              </a:rPr>
              <a:t>Earlier engagement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effectLst/>
                <a:latin typeface="Helvetica Neue" panose="02000503000000020004"/>
              </a:rPr>
              <a:t>Cross-team coordination improvements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CEF421F-4877-E610-CADE-851CAFB728A5}"/>
              </a:ext>
            </a:extLst>
          </p:cNvPr>
          <p:cNvSpPr/>
          <p:nvPr/>
        </p:nvSpPr>
        <p:spPr>
          <a:xfrm>
            <a:off x="3363909" y="1802350"/>
            <a:ext cx="2648410" cy="407608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635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7DDE7F3-C4DF-A18D-14DD-A32DEC56D587}"/>
              </a:ext>
            </a:extLst>
          </p:cNvPr>
          <p:cNvSpPr/>
          <p:nvPr/>
        </p:nvSpPr>
        <p:spPr>
          <a:xfrm>
            <a:off x="3363909" y="2842246"/>
            <a:ext cx="2648410" cy="3036194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CCF72B6-A3E9-A764-45A1-A528E92B677C}"/>
              </a:ext>
            </a:extLst>
          </p:cNvPr>
          <p:cNvSpPr txBox="1"/>
          <p:nvPr/>
        </p:nvSpPr>
        <p:spPr>
          <a:xfrm>
            <a:off x="3363909" y="2116046"/>
            <a:ext cx="264841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800" b="1" dirty="0"/>
              <a:t>Students</a:t>
            </a:r>
            <a:endParaRPr lang="en-US" sz="2800" b="1" dirty="0">
              <a:effectLst/>
              <a:latin typeface="Helvetica Neue" panose="02000503000000020004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B4BED1C-38C8-F20F-0B43-9F00E675981D}"/>
              </a:ext>
            </a:extLst>
          </p:cNvPr>
          <p:cNvSpPr txBox="1"/>
          <p:nvPr/>
        </p:nvSpPr>
        <p:spPr>
          <a:xfrm>
            <a:off x="3593729" y="3122628"/>
            <a:ext cx="2188769" cy="1446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Helvetica Neue" panose="02000503000000020004" pitchFamily="2" charset="0"/>
              </a:rPr>
              <a:t>Access to real-time status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effectLst/>
                <a:latin typeface="Helvetica Neue" panose="02000503000000020004" pitchFamily="2" charset="0"/>
              </a:rPr>
              <a:t>Easier access to student onboarding processes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Helvetica Neue" panose="02000503000000020004" pitchFamily="2" charset="0"/>
              </a:rPr>
              <a:t>Less confusion</a:t>
            </a:r>
            <a:endParaRPr lang="en-US" sz="1400" dirty="0">
              <a:effectLst/>
              <a:latin typeface="Helvetica Neue" panose="02000503000000020004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E34CE29-4F8D-B05E-2526-E9E01E17C8F6}"/>
              </a:ext>
            </a:extLst>
          </p:cNvPr>
          <p:cNvSpPr/>
          <p:nvPr/>
        </p:nvSpPr>
        <p:spPr>
          <a:xfrm>
            <a:off x="6242139" y="1802350"/>
            <a:ext cx="2648410" cy="407608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635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EC8C1B2-999E-4100-9D4B-6EDD45DDD155}"/>
              </a:ext>
            </a:extLst>
          </p:cNvPr>
          <p:cNvSpPr/>
          <p:nvPr/>
        </p:nvSpPr>
        <p:spPr>
          <a:xfrm>
            <a:off x="6242139" y="2842246"/>
            <a:ext cx="2648410" cy="3036194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61855C9-8D02-FC2C-FB19-A4021188AEAC}"/>
              </a:ext>
            </a:extLst>
          </p:cNvPr>
          <p:cNvSpPr txBox="1"/>
          <p:nvPr/>
        </p:nvSpPr>
        <p:spPr>
          <a:xfrm>
            <a:off x="6242139" y="2116046"/>
            <a:ext cx="264841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800" b="1" dirty="0"/>
              <a:t>Communication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47B5FC2-4E07-6908-251B-1B73B2A262BD}"/>
              </a:ext>
            </a:extLst>
          </p:cNvPr>
          <p:cNvSpPr txBox="1"/>
          <p:nvPr/>
        </p:nvSpPr>
        <p:spPr>
          <a:xfrm>
            <a:off x="6373215" y="3122628"/>
            <a:ext cx="2188769" cy="1446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Helvetica Neue" panose="02000503000000020004"/>
              </a:rPr>
              <a:t>Clear and timely communication to students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effectLst/>
                <a:latin typeface="Helvetica Neue" panose="02000503000000020004"/>
              </a:rPr>
              <a:t>Real-time tracking to data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Helvetica Neue" panose="02000503000000020004"/>
              </a:rPr>
              <a:t>Customized language</a:t>
            </a:r>
            <a:endParaRPr lang="en-US" sz="1400" dirty="0">
              <a:effectLst/>
              <a:latin typeface="Helvetica Neue" panose="02000503000000020004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EC8D7B8-0365-875C-07B3-D6EA827D8C4E}"/>
              </a:ext>
            </a:extLst>
          </p:cNvPr>
          <p:cNvSpPr/>
          <p:nvPr/>
        </p:nvSpPr>
        <p:spPr>
          <a:xfrm>
            <a:off x="9120369" y="1802350"/>
            <a:ext cx="2648410" cy="407608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635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09F7A52-8FAA-F25C-194F-B4561A9EACCB}"/>
              </a:ext>
            </a:extLst>
          </p:cNvPr>
          <p:cNvSpPr/>
          <p:nvPr/>
        </p:nvSpPr>
        <p:spPr>
          <a:xfrm>
            <a:off x="9120369" y="2842246"/>
            <a:ext cx="2648410" cy="3036194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66755A9-BC76-13DC-713A-4447257F6435}"/>
              </a:ext>
            </a:extLst>
          </p:cNvPr>
          <p:cNvSpPr txBox="1"/>
          <p:nvPr/>
        </p:nvSpPr>
        <p:spPr>
          <a:xfrm>
            <a:off x="9120369" y="2116046"/>
            <a:ext cx="264841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800" b="1" dirty="0"/>
              <a:t>Barriers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91819C6-B222-4ED0-F9B9-957952FFAE1A}"/>
              </a:ext>
            </a:extLst>
          </p:cNvPr>
          <p:cNvSpPr txBox="1"/>
          <p:nvPr/>
        </p:nvSpPr>
        <p:spPr>
          <a:xfrm>
            <a:off x="9350189" y="3122628"/>
            <a:ext cx="2188769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effectLst/>
                <a:latin typeface="Helvetica Neue" panose="02000503000000020004" pitchFamily="2" charset="0"/>
              </a:rPr>
              <a:t>Self-advocacy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effectLst/>
                <a:latin typeface="Helvetica Neue" panose="02000503000000020004" pitchFamily="2" charset="0"/>
              </a:rPr>
              <a:t>Giving students more power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Helvetica Neue" panose="02000503000000020004" pitchFamily="2" charset="0"/>
              </a:rPr>
              <a:t>Works on THEIR timeline</a:t>
            </a:r>
            <a:endParaRPr lang="en-US" sz="1400" dirty="0">
              <a:effectLst/>
              <a:latin typeface="Helvetica Neue" panose="02000503000000020004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E872D6F-9F99-4A6B-BF20-4C73BAB38B61}"/>
              </a:ext>
            </a:extLst>
          </p:cNvPr>
          <p:cNvSpPr txBox="1"/>
          <p:nvPr/>
        </p:nvSpPr>
        <p:spPr>
          <a:xfrm>
            <a:off x="295275" y="6389601"/>
            <a:ext cx="40386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NERUG 2026 Annual Summer Conference  ·  Framingham State University</a:t>
            </a:r>
            <a:endParaRPr lang="en-US" sz="9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99318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548640" y="841248"/>
            <a:ext cx="10241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002D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Future Forward</a:t>
            </a:r>
            <a:endParaRPr lang="en-US" sz="3200" dirty="0"/>
          </a:p>
        </p:txBody>
      </p:sp>
      <p:pic>
        <p:nvPicPr>
          <p:cNvPr id="4" name="Image 0" descr="assets/underline.png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" y="1627632"/>
            <a:ext cx="2743200" cy="146304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746608" y="2194560"/>
            <a:ext cx="3291840" cy="3383280"/>
          </a:xfrm>
          <a:prstGeom prst="roundRect">
            <a:avLst>
              <a:gd name="adj" fmla="val 2778"/>
            </a:avLst>
          </a:prstGeom>
          <a:solidFill>
            <a:srgbClr val="FFFFFF"/>
          </a:solidFill>
          <a:ln w="15875">
            <a:solidFill>
              <a:srgbClr val="E4E8ED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1158088" y="2606040"/>
            <a:ext cx="822960" cy="822960"/>
          </a:xfrm>
          <a:prstGeom prst="ellipse">
            <a:avLst/>
          </a:prstGeom>
          <a:solidFill>
            <a:srgbClr val="E9713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1158088" y="260604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800" dirty="0"/>
          </a:p>
        </p:txBody>
      </p:sp>
      <p:sp>
        <p:nvSpPr>
          <p:cNvPr id="8" name="Text 5"/>
          <p:cNvSpPr/>
          <p:nvPr/>
        </p:nvSpPr>
        <p:spPr>
          <a:xfrm>
            <a:off x="1158088" y="361188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02D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Multiple Measures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158088" y="4114800"/>
            <a:ext cx="24688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i="1" dirty="0">
                <a:solidFill>
                  <a:srgbClr val="9AA7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outcomes.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4449928" y="2194560"/>
            <a:ext cx="3291840" cy="3383280"/>
          </a:xfrm>
          <a:prstGeom prst="roundRect">
            <a:avLst>
              <a:gd name="adj" fmla="val 2778"/>
            </a:avLst>
          </a:prstGeom>
          <a:solidFill>
            <a:srgbClr val="FFFFFF"/>
          </a:solidFill>
          <a:ln w="15875">
            <a:solidFill>
              <a:srgbClr val="E4E8ED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4861408" y="2606040"/>
            <a:ext cx="822960" cy="822960"/>
          </a:xfrm>
          <a:prstGeom prst="ellipse">
            <a:avLst/>
          </a:prstGeom>
          <a:solidFill>
            <a:srgbClr val="E9713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4861408" y="260604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800" dirty="0"/>
          </a:p>
        </p:txBody>
      </p:sp>
      <p:sp>
        <p:nvSpPr>
          <p:cNvPr id="13" name="Text 10"/>
          <p:cNvSpPr/>
          <p:nvPr/>
        </p:nvSpPr>
        <p:spPr>
          <a:xfrm>
            <a:off x="4861408" y="361188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02D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Communications</a:t>
            </a:r>
            <a:endParaRPr lang="en-US" sz="1800" dirty="0"/>
          </a:p>
        </p:txBody>
      </p:sp>
      <p:sp>
        <p:nvSpPr>
          <p:cNvPr id="14" name="Text 11"/>
          <p:cNvSpPr/>
          <p:nvPr/>
        </p:nvSpPr>
        <p:spPr>
          <a:xfrm>
            <a:off x="4861408" y="4114800"/>
            <a:ext cx="24688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i="1" dirty="0">
                <a:solidFill>
                  <a:srgbClr val="9AA7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Upgrading to make more personable.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8153248" y="2194560"/>
            <a:ext cx="3291840" cy="3383280"/>
          </a:xfrm>
          <a:prstGeom prst="roundRect">
            <a:avLst>
              <a:gd name="adj" fmla="val 2778"/>
            </a:avLst>
          </a:prstGeom>
          <a:solidFill>
            <a:srgbClr val="FFFFFF"/>
          </a:solidFill>
          <a:ln w="15875">
            <a:solidFill>
              <a:srgbClr val="E4E8ED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3"/>
          <p:cNvSpPr/>
          <p:nvPr/>
        </p:nvSpPr>
        <p:spPr>
          <a:xfrm>
            <a:off x="8564728" y="2606040"/>
            <a:ext cx="822960" cy="822960"/>
          </a:xfrm>
          <a:prstGeom prst="ellipse">
            <a:avLst/>
          </a:prstGeom>
          <a:solidFill>
            <a:srgbClr val="E9713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8564728" y="260604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800" dirty="0"/>
          </a:p>
        </p:txBody>
      </p:sp>
      <p:sp>
        <p:nvSpPr>
          <p:cNvPr id="18" name="Text 15"/>
          <p:cNvSpPr/>
          <p:nvPr/>
        </p:nvSpPr>
        <p:spPr>
          <a:xfrm>
            <a:off x="8564728" y="361188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02D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Inter-STCC Collaboration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8564728" y="4114800"/>
            <a:ext cx="24688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i="1" dirty="0">
                <a:solidFill>
                  <a:srgbClr val="9AA7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else can we improve?</a:t>
            </a:r>
            <a:endParaRPr lang="en-US" sz="1300" dirty="0"/>
          </a:p>
        </p:txBody>
      </p:sp>
      <p:sp>
        <p:nvSpPr>
          <p:cNvPr id="20" name="Text 1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94360" y="6400800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NERUG 2026 Annual Summer Conference  ·  Framingham State University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5CFB023F-2CD1-3DFA-FCAA-2539A256B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ketchy line">
            <a:extLst>
              <a:ext uri="{FF2B5EF4-FFF2-40B4-BE49-F238E27FC236}">
                <a16:creationId xmlns:a16="http://schemas.microsoft.com/office/drawing/2014/main" id="{D250171D-89F7-3579-F702-E4E52967CF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B49F16F-073B-FCEE-3CB7-6DBDC7AC9CA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 amt="2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10" r="30410"/>
          <a:stretch/>
        </p:blipFill>
        <p:spPr>
          <a:xfrm>
            <a:off x="5318848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12" name="Text 2">
            <a:extLst>
              <a:ext uri="{FF2B5EF4-FFF2-40B4-BE49-F238E27FC236}">
                <a16:creationId xmlns:a16="http://schemas.microsoft.com/office/drawing/2014/main" id="{586596DC-309B-1E07-5266-00FF2DDD65CB}"/>
              </a:ext>
            </a:extLst>
          </p:cNvPr>
          <p:cNvSpPr/>
          <p:nvPr/>
        </p:nvSpPr>
        <p:spPr>
          <a:xfrm>
            <a:off x="630844" y="2951480"/>
            <a:ext cx="5120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2F5E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Samantha Plourd</a:t>
            </a:r>
            <a:r>
              <a:rPr lang="en-US" sz="1700" dirty="0">
                <a:solidFill>
                  <a:srgbClr val="2F5E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Dean of Enrollment, Retention &amp; Completion; Springfield Technical Community College</a:t>
            </a:r>
          </a:p>
          <a:p>
            <a:pPr marL="0" indent="0" algn="l">
              <a:buNone/>
            </a:pPr>
            <a:r>
              <a:rPr lang="en-US" sz="1700" b="1" dirty="0">
                <a:solidFill>
                  <a:srgbClr val="2F5E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Casey Malone</a:t>
            </a:r>
            <a:r>
              <a:rPr lang="en-US" sz="1700" dirty="0">
                <a:solidFill>
                  <a:srgbClr val="2F5E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Solution Architect; </a:t>
            </a:r>
            <a:r>
              <a:rPr lang="en-US" sz="1700" dirty="0" err="1">
                <a:solidFill>
                  <a:srgbClr val="2F5E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Ferrilli</a:t>
            </a:r>
            <a:r>
              <a:rPr lang="en-US" sz="1700" dirty="0">
                <a:solidFill>
                  <a:srgbClr val="2F5E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Inc.</a:t>
            </a:r>
            <a:endParaRPr lang="en-US" sz="1700" b="1" dirty="0">
              <a:solidFill>
                <a:srgbClr val="2F5E88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 algn="l">
              <a:buNone/>
            </a:pPr>
            <a:r>
              <a:rPr lang="en-US" sz="1700" b="1" dirty="0">
                <a:solidFill>
                  <a:srgbClr val="2F5E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Jessica Rivera</a:t>
            </a:r>
            <a:r>
              <a:rPr lang="en-US" sz="1700" dirty="0">
                <a:solidFill>
                  <a:srgbClr val="2F5E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EDP Processor III; Springfield Technical Community College</a:t>
            </a:r>
            <a:endParaRPr lang="en-US" sz="1700" b="1" dirty="0">
              <a:solidFill>
                <a:srgbClr val="2F5E88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D21FC06-CAE8-49F3-4C44-0BF8FAA34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248" y="453344"/>
            <a:ext cx="9843188" cy="2012382"/>
          </a:xfrm>
        </p:spPr>
        <p:txBody>
          <a:bodyPr anchor="b">
            <a:normAutofit/>
          </a:bodyPr>
          <a:lstStyle/>
          <a:p>
            <a:r>
              <a:rPr lang="en-US" sz="4000" dirty="0"/>
              <a:t>Using Ellucian CRM Recruit for New Student Onboarding Success</a:t>
            </a:r>
            <a:endParaRPr lang="en-US" sz="5400" dirty="0">
              <a:solidFill>
                <a:srgbClr val="002D6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7780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BC8B0D-2270-A218-7EFB-96518F180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CC9B8B6C-C490-7297-5625-7F7EE85C8B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4EEB3EE-AE86-6D25-60F2-071D8420DD6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529248" y="453344"/>
            <a:ext cx="4458827" cy="2012382"/>
          </a:xfrm>
        </p:spPr>
        <p:txBody>
          <a:bodyPr anchor="b">
            <a:normAutofit/>
          </a:bodyPr>
          <a:lstStyle/>
          <a:p>
            <a:r>
              <a:rPr lang="en-US" sz="5400" b="1" dirty="0">
                <a:solidFill>
                  <a:srgbClr val="002D62"/>
                </a:solidFill>
              </a:rPr>
              <a:t>Questions?</a:t>
            </a:r>
            <a:endParaRPr lang="en-US" sz="5400" dirty="0">
              <a:solidFill>
                <a:srgbClr val="002D62"/>
              </a:solidFill>
            </a:endParaRPr>
          </a:p>
        </p:txBody>
      </p:sp>
      <p:sp>
        <p:nvSpPr>
          <p:cNvPr id="8" name="sketchy line">
            <a:extLst>
              <a:ext uri="{FF2B5EF4-FFF2-40B4-BE49-F238E27FC236}">
                <a16:creationId xmlns:a16="http://schemas.microsoft.com/office/drawing/2014/main" id="{0ED9AAFE-5B20-904C-1F26-9D3C2EA02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AAFAD76-B35F-049C-C78B-74C59D05202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10" r="30410"/>
          <a:stretch/>
        </p:blipFill>
        <p:spPr>
          <a:xfrm>
            <a:off x="5318848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BFDCC17-9EC0-C9DC-C78D-92241FA491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266" y="4434100"/>
            <a:ext cx="3138347" cy="2245304"/>
          </a:xfrm>
          <a:prstGeom prst="rect">
            <a:avLst/>
          </a:prstGeom>
        </p:spPr>
      </p:pic>
      <p:sp>
        <p:nvSpPr>
          <p:cNvPr id="12" name="Text 2">
            <a:extLst>
              <a:ext uri="{FF2B5EF4-FFF2-40B4-BE49-F238E27FC236}">
                <a16:creationId xmlns:a16="http://schemas.microsoft.com/office/drawing/2014/main" id="{B54FD4E0-5C37-B87D-B179-11A59C7762F2}"/>
              </a:ext>
            </a:extLst>
          </p:cNvPr>
          <p:cNvSpPr/>
          <p:nvPr/>
        </p:nvSpPr>
        <p:spPr>
          <a:xfrm>
            <a:off x="630844" y="2951480"/>
            <a:ext cx="5120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700" dirty="0">
                <a:solidFill>
                  <a:srgbClr val="2F5E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Samantha Plourd, Dean of Enrollment, Retention &amp; Completion</a:t>
            </a:r>
          </a:p>
          <a:p>
            <a:pPr marL="0" indent="0" algn="l">
              <a:buNone/>
            </a:pPr>
            <a:r>
              <a:rPr lang="en-US" sz="1700" dirty="0">
                <a:solidFill>
                  <a:srgbClr val="2F5E88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"/>
              </a:rPr>
              <a:t>seplourd2201@stcc.edu</a:t>
            </a:r>
            <a:endParaRPr lang="en-US" sz="1700" dirty="0">
              <a:solidFill>
                <a:srgbClr val="2F5E88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 algn="l">
              <a:buNone/>
            </a:pPr>
            <a:endParaRPr lang="en-US" sz="1700" dirty="0">
              <a:solidFill>
                <a:srgbClr val="2F5E88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12668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95A997-7D89-BDB8-D4BF-FD147DDC98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B6DEBB-84A3-9046-98C0-96AF53D1918B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F765F81D-C50B-4095-AC8E-B5655320AB2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068B9F-AC8D-3052-4878-3EC22ECA891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Samantha Plourd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8E84CE-6088-16EB-27D5-77B1EEB91FF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30431" y="4570629"/>
            <a:ext cx="3483497" cy="534771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Dean of Enrollment, Retention &amp; Completion</a:t>
            </a:r>
          </a:p>
          <a:p>
            <a:r>
              <a:rPr lang="en-US" dirty="0"/>
              <a:t>Springfield Technical Community College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C9BE676D-6F3E-1275-2EA8-B53966D50363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/>
          <a:stretch>
            <a:fillRect/>
          </a:stretch>
        </p:blipFill>
        <p:spPr>
          <a:prstGeom prst="rect">
            <a:avLst/>
          </a:prstGeom>
          <a:ln w="152400" cap="sq">
            <a:solidFill>
              <a:srgbClr val="74C4FF"/>
            </a:solidFill>
            <a:miter lim="800000"/>
          </a:ln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D049F9A-260A-A224-54AB-675AF254284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Casey Malone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66E664-923D-17F3-087D-EF218E6D78B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377151" y="4570629"/>
            <a:ext cx="3483497" cy="534771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Solution Architect</a:t>
            </a:r>
          </a:p>
          <a:p>
            <a:r>
              <a:rPr lang="en-US" dirty="0" err="1"/>
              <a:t>Ferrilli</a:t>
            </a:r>
            <a:endParaRPr lang="en-US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750C2068-D339-4762-A525-773D4E647F3F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4"/>
          <a:srcRect t="10000" b="10000"/>
          <a:stretch>
            <a:fillRect/>
          </a:stretch>
        </p:blipFill>
        <p:spPr/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A8BC43C-0699-769F-7CCF-BBF799B6E07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/>
              <a:t>Jessica Rivera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764BC57-90A1-7951-BBD0-BC89A1F0447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353791" y="4570629"/>
            <a:ext cx="3483497" cy="534771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EDP Processor III</a:t>
            </a:r>
          </a:p>
          <a:p>
            <a:r>
              <a:rPr lang="en-US" dirty="0"/>
              <a:t>Springfield Technical Community College</a:t>
            </a:r>
          </a:p>
        </p:txBody>
      </p:sp>
    </p:spTree>
    <p:extLst>
      <p:ext uri="{BB962C8B-B14F-4D97-AF65-F5344CB8AC3E}">
        <p14:creationId xmlns:p14="http://schemas.microsoft.com/office/powerpoint/2010/main" val="2314043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548640" y="841248"/>
            <a:ext cx="10241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002D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AGENDA</a:t>
            </a:r>
            <a:endParaRPr lang="en-US" sz="3200" dirty="0"/>
          </a:p>
        </p:txBody>
      </p:sp>
      <p:pic>
        <p:nvPicPr>
          <p:cNvPr id="4" name="Image 0" descr="assets/underline.png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" y="1627632"/>
            <a:ext cx="2743200" cy="146304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09600" y="2057400"/>
            <a:ext cx="10972800" cy="3657600"/>
          </a:xfrm>
          <a:prstGeom prst="roundRect">
            <a:avLst>
              <a:gd name="adj" fmla="val 2000"/>
            </a:avLst>
          </a:prstGeom>
          <a:solidFill>
            <a:srgbClr val="F4F7FB"/>
          </a:solidFill>
          <a:ln w="15875">
            <a:solidFill>
              <a:srgbClr val="E4E8ED"/>
            </a:solidFill>
            <a:prstDash val="dash"/>
          </a:ln>
        </p:spPr>
        <p:txBody>
          <a:bodyPr/>
          <a:lstStyle/>
          <a:p>
            <a:pPr marL="0" algn="l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endParaRPr lang="en-US" sz="1800" b="1" i="0" u="none" strike="noStrike" kern="12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algn="l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algn="l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endParaRPr lang="en-US" sz="1800" b="1" i="0" u="none" strike="noStrike" kern="12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algn="l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800" b="1" i="0" u="none" strike="noStrike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sz="1800" b="1" i="0" u="none" strike="noStrike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Springfield Technical Community College</a:t>
            </a:r>
            <a:endParaRPr lang="en-US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marR="0" indent="0" algn="l" rtl="0"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800" b="1" i="0" u="none" strike="noStrike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 2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sz="1800" b="1" i="0" u="none" strike="noStrike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Onboarding Before CRM Recruit</a:t>
            </a:r>
            <a:endParaRPr lang="en-US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marR="0" indent="0" algn="l" rtl="0"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800" b="1" i="0" u="none" strike="noStrike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 3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sz="1800" b="1" i="0" u="none" strike="noStrike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Our Solution</a:t>
            </a:r>
            <a:endParaRPr lang="en-US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marR="0" indent="0" algn="l" rtl="0"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800" b="1" i="0" u="none" strike="noStrike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 4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sz="1800" b="1" i="0" u="none" strike="noStrike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 Impacts</a:t>
            </a:r>
            <a:endParaRPr lang="en-US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marR="0" indent="0" algn="l" rtl="0"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800" b="1" i="0" u="none" strike="noStrike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 5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sz="1800" b="1" i="0" u="none" strike="noStrike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Future Forward Thinking</a:t>
            </a:r>
            <a:endParaRPr lang="en-US" sz="1800" b="0" i="0" u="none" strike="noStrike" dirty="0">
              <a:effectLst/>
              <a:latin typeface="Arial" panose="020B0604020202020204" pitchFamily="3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868680" y="2057400"/>
            <a:ext cx="1042416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594360" y="6400800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NERUG 2026 Annual Summer Conference  ·  Framingham State University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548640" y="841248"/>
            <a:ext cx="10241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002D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Springfield Technical Community College</a:t>
            </a:r>
            <a:endParaRPr lang="en-US" sz="3200" dirty="0"/>
          </a:p>
        </p:txBody>
      </p:sp>
      <p:pic>
        <p:nvPicPr>
          <p:cNvPr id="4" name="Image 0" descr="assets/underline.png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" y="1627632"/>
            <a:ext cx="2743200" cy="146304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94360" y="2057400"/>
            <a:ext cx="5349240" cy="3657600"/>
          </a:xfrm>
          <a:prstGeom prst="roundRect">
            <a:avLst>
              <a:gd name="adj" fmla="val 2000"/>
            </a:avLst>
          </a:prstGeom>
          <a:solidFill>
            <a:srgbClr val="F4F7FB"/>
          </a:solidFill>
          <a:ln w="15875">
            <a:solidFill>
              <a:srgbClr val="E4E8ED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868680" y="2057400"/>
            <a:ext cx="480060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Only Technical Community College in Massachusetts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Open Access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Large enrollment growth over the past few years due to Free Community College program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6,000 students per semester on the credit side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Diverse population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Hispanic Serving Institution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Located on the Springfield Armory National Historic Site</a:t>
            </a:r>
          </a:p>
          <a:p>
            <a:pPr marL="0" indent="0" algn="ctr">
              <a:lnSpc>
                <a:spcPct val="120000"/>
              </a:lnSpc>
              <a:buNone/>
            </a:pP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6263640" y="2057400"/>
            <a:ext cx="5303520" cy="3657600"/>
          </a:xfrm>
          <a:prstGeom prst="roundRect">
            <a:avLst>
              <a:gd name="adj" fmla="val 2000"/>
            </a:avLst>
          </a:prstGeom>
          <a:solidFill>
            <a:srgbClr val="F4F7FB"/>
          </a:solidFill>
          <a:ln w="15875">
            <a:solidFill>
              <a:srgbClr val="E4E8ED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6537960" y="2057400"/>
            <a:ext cx="475488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300" i="1" dirty="0">
                <a:solidFill>
                  <a:srgbClr val="9AA7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Right column</a:t>
            </a:r>
            <a:endParaRPr lang="en-US" sz="1300" dirty="0"/>
          </a:p>
          <a:p>
            <a:pPr marL="0" indent="0" algn="ctr">
              <a:lnSpc>
                <a:spcPct val="120000"/>
              </a:lnSpc>
              <a:buNone/>
            </a:pPr>
            <a:endParaRPr lang="en-US" sz="130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1300" i="1" dirty="0">
                <a:solidFill>
                  <a:srgbClr val="9AA7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supporting image, chart, or more text.</a:t>
            </a:r>
            <a:endParaRPr lang="en-US" sz="1300" dirty="0"/>
          </a:p>
        </p:txBody>
      </p:sp>
      <p:sp>
        <p:nvSpPr>
          <p:cNvPr id="9" name="Text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94360" y="6400800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NERUG 2026 Annual Summer Conference  ·  Framingham State University</a:t>
            </a:r>
            <a:endParaRPr lang="en-US" sz="9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9D6B80B-F769-45F4-A1BD-FEC4CFAF38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3071" y="1872863"/>
            <a:ext cx="5697855" cy="379764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0" descr="assets/underline.png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" y="1627632"/>
            <a:ext cx="2743200" cy="146304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94360" y="2057400"/>
            <a:ext cx="10972800" cy="3291840"/>
          </a:xfrm>
          <a:prstGeom prst="roundRect">
            <a:avLst>
              <a:gd name="adj" fmla="val 2222"/>
            </a:avLst>
          </a:prstGeom>
          <a:solidFill>
            <a:srgbClr val="F4F7FB"/>
          </a:solidFill>
          <a:ln w="15875">
            <a:solidFill>
              <a:srgbClr val="E4E8ED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868680" y="2057400"/>
            <a:ext cx="1042416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Ferrilli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 has proudly served the higher education sector for 22 years. Founded in 2003 by Robert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Ferrilli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, our company addresses the unique IT needs of educational institutions. We have successfully partnered with nearly five hundred institutions across the U.S., including 2-year and 4-year colleges, private and public universities, medical schools, and graduate schools. As a dedicated IT partner focused exclusively on higher education, we prioritize innovations that enhance institutional efficiency and enrich the experiences of students, faculty, and staff.  </a:t>
            </a:r>
            <a:endParaRPr lang="en-US" sz="1800" dirty="0"/>
          </a:p>
        </p:txBody>
      </p:sp>
      <p:sp>
        <p:nvSpPr>
          <p:cNvPr id="8" name="Text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94360" y="6400800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NERUG 2026 Annual Summer Conference  ·  Framingham State University</a:t>
            </a:r>
            <a:endParaRPr lang="en-US" sz="9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E0DBCD3-3CE0-43B4-90F1-ED265990B5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638" y="421220"/>
            <a:ext cx="3201130" cy="91460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548640" y="841248"/>
            <a:ext cx="10241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002D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Student Onboarding Prior to CRM Recruit</a:t>
            </a:r>
            <a:endParaRPr lang="en-US" sz="3200" dirty="0"/>
          </a:p>
        </p:txBody>
      </p:sp>
      <p:pic>
        <p:nvPicPr>
          <p:cNvPr id="4" name="Image 0" descr="assets/underline.png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" y="1627632"/>
            <a:ext cx="2743200" cy="146304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735623" y="1772006"/>
            <a:ext cx="10972800" cy="4226457"/>
          </a:xfrm>
          <a:prstGeom prst="roundRect">
            <a:avLst>
              <a:gd name="adj" fmla="val 2000"/>
            </a:avLst>
          </a:prstGeom>
          <a:solidFill>
            <a:srgbClr val="F4F7FB"/>
          </a:solidFill>
          <a:ln w="15875">
            <a:solidFill>
              <a:srgbClr val="E4E8ED"/>
            </a:solidFill>
            <a:prstDash val="dash"/>
          </a:ln>
        </p:spPr>
        <p:txBody>
          <a:bodyPr/>
          <a:lstStyle/>
          <a:p>
            <a:pPr marL="0" algn="l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endParaRPr lang="en-US" sz="1800" b="1" i="0" u="none" strike="noStrike" kern="12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algn="l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algn="l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endParaRPr lang="en-US" sz="1800" b="1" i="0" u="none" strike="noStrike" kern="12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868680" y="2057400"/>
            <a:ext cx="1042416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594360" y="6400800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NERUG 2026 Annual Summer Conference  ·  Framingham State University</a:t>
            </a:r>
            <a:endParaRPr lang="en-US" sz="9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F6AE2EF-E51F-4236-874D-9A4C64839F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1092" y="1581628"/>
            <a:ext cx="4475285" cy="4475285"/>
          </a:xfrm>
          <a:prstGeom prst="rect">
            <a:avLst/>
          </a:prstGeom>
        </p:spPr>
      </p:pic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044F6FB-0931-4266-B904-AD1F0D3450C4}"/>
              </a:ext>
            </a:extLst>
          </p:cNvPr>
          <p:cNvSpPr txBox="1">
            <a:spLocks/>
          </p:cNvSpPr>
          <p:nvPr/>
        </p:nvSpPr>
        <p:spPr>
          <a:xfrm>
            <a:off x="459639" y="1649258"/>
            <a:ext cx="5900064" cy="2382905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Student Experience</a:t>
            </a:r>
          </a:p>
          <a:p>
            <a:r>
              <a:rPr lang="en-US" dirty="0"/>
              <a:t>Paper-based checklist distributed by email</a:t>
            </a:r>
          </a:p>
          <a:p>
            <a:r>
              <a:rPr lang="en-US" dirty="0"/>
              <a:t>Students tracking their own progress manually</a:t>
            </a:r>
          </a:p>
          <a:p>
            <a:r>
              <a:rPr lang="en-US" dirty="0"/>
              <a:t>No real-time status visibility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B6A7CE26-975E-498B-84DF-ABB13E346AC3}"/>
              </a:ext>
            </a:extLst>
          </p:cNvPr>
          <p:cNvSpPr txBox="1">
            <a:spLocks/>
          </p:cNvSpPr>
          <p:nvPr/>
        </p:nvSpPr>
        <p:spPr>
          <a:xfrm>
            <a:off x="594360" y="4094241"/>
            <a:ext cx="5481089" cy="238290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1pPr>
            <a:lvl2pPr marL="577850" indent="-233363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tabLst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2pPr>
            <a:lvl3pPr marL="923925" indent="-233363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tabLst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3pPr>
            <a:lvl4pPr marL="1258888" indent="-22383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4pPr>
            <a:lvl5pPr marL="1604963" indent="-22383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tabLst/>
              <a:defRPr sz="16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Staff Experience</a:t>
            </a:r>
          </a:p>
          <a:p>
            <a:r>
              <a:rPr lang="en-US" dirty="0"/>
              <a:t>Managed with spreadsheets</a:t>
            </a:r>
          </a:p>
          <a:p>
            <a:r>
              <a:rPr lang="en-US" dirty="0"/>
              <a:t>Reports from various systems</a:t>
            </a:r>
          </a:p>
          <a:p>
            <a:r>
              <a:rPr lang="en-US" dirty="0"/>
              <a:t>Highly manual processes</a:t>
            </a:r>
          </a:p>
        </p:txBody>
      </p:sp>
    </p:spTree>
    <p:extLst>
      <p:ext uri="{BB962C8B-B14F-4D97-AF65-F5344CB8AC3E}">
        <p14:creationId xmlns:p14="http://schemas.microsoft.com/office/powerpoint/2010/main" val="1032437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0" descr="assets/underline.png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" y="1627632"/>
            <a:ext cx="2743200" cy="14630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68680" y="2057400"/>
            <a:ext cx="1042416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endParaRPr lang="en-US" sz="1800" dirty="0"/>
          </a:p>
        </p:txBody>
      </p:sp>
      <p:sp>
        <p:nvSpPr>
          <p:cNvPr id="8" name="Text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94360" y="6400800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NERUG 2026 Annual Summer Conference  ·  Framingham State University</a:t>
            </a:r>
            <a:endParaRPr lang="en-US" sz="9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E0DBCD3-3CE0-43B4-90F1-ED265990B5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638" y="421220"/>
            <a:ext cx="3201130" cy="914609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4EB10494-650E-4EC9-BE5B-83DF0705AB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/>
        </p:blipFill>
        <p:spPr bwMode="auto">
          <a:xfrm>
            <a:off x="120650" y="113604"/>
            <a:ext cx="11950700" cy="6029128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22236151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594360" y="635251"/>
            <a:ext cx="10241280" cy="9558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002D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Initiating the New Student </a:t>
            </a:r>
          </a:p>
          <a:p>
            <a:pPr marL="0" indent="0" algn="l">
              <a:buNone/>
            </a:pPr>
            <a:r>
              <a:rPr lang="en-US" sz="3200" b="1" dirty="0">
                <a:solidFill>
                  <a:srgbClr val="002D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Onboarding Process</a:t>
            </a:r>
            <a:endParaRPr lang="en-US" sz="3200" dirty="0"/>
          </a:p>
        </p:txBody>
      </p:sp>
      <p:pic>
        <p:nvPicPr>
          <p:cNvPr id="4" name="Image 0" descr="assets/underline.png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" y="1627632"/>
            <a:ext cx="2743200" cy="146304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94360" y="2057400"/>
            <a:ext cx="5349240" cy="3657600"/>
          </a:xfrm>
          <a:prstGeom prst="roundRect">
            <a:avLst>
              <a:gd name="adj" fmla="val 2000"/>
            </a:avLst>
          </a:prstGeom>
          <a:solidFill>
            <a:srgbClr val="F4F7FB"/>
          </a:solidFill>
          <a:ln w="15875">
            <a:solidFill>
              <a:srgbClr val="E4E8ED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868680" y="2057400"/>
            <a:ext cx="480060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Workflow (triggered on Admitted Date)</a:t>
            </a:r>
            <a:endParaRPr lang="en-US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Assigns the post-admission items based on established criteria: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Student Type and Academic Program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Field designating required Placement Exams (English and Math)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Leverage custom fields on the Academic Program to control requirements by program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Sends the initial New Student Onboarding email</a:t>
            </a:r>
          </a:p>
          <a:p>
            <a:pPr marL="0" indent="0" algn="ctr">
              <a:lnSpc>
                <a:spcPct val="120000"/>
              </a:lnSpc>
              <a:buNone/>
            </a:pP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6537960" y="2057400"/>
            <a:ext cx="475488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300" i="1" dirty="0">
                <a:solidFill>
                  <a:srgbClr val="9AA7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Right column</a:t>
            </a:r>
            <a:endParaRPr lang="en-US" sz="1300" dirty="0"/>
          </a:p>
          <a:p>
            <a:pPr marL="0" indent="0" algn="ctr">
              <a:lnSpc>
                <a:spcPct val="120000"/>
              </a:lnSpc>
              <a:buNone/>
            </a:pPr>
            <a:endParaRPr lang="en-US" sz="130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1300" i="1" dirty="0">
                <a:solidFill>
                  <a:srgbClr val="9AA7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supporting image, chart, or more text.</a:t>
            </a:r>
            <a:endParaRPr lang="en-US" sz="1300" dirty="0"/>
          </a:p>
        </p:txBody>
      </p:sp>
      <p:sp>
        <p:nvSpPr>
          <p:cNvPr id="9" name="Text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94360" y="6400800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NERUG 2026 Annual Summer Conference  ·  Framingham State University</a:t>
            </a:r>
            <a:endParaRPr lang="en-US" sz="9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2E14F57-992E-461F-9649-5DD270EB2EA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099206" y="793494"/>
            <a:ext cx="3632387" cy="5271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7137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1317</Words>
  <Application>Microsoft Office PowerPoint</Application>
  <PresentationFormat>Widescreen</PresentationFormat>
  <Paragraphs>187</Paragraphs>
  <Slides>20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Aptos</vt:lpstr>
      <vt:lpstr>Aptos Display</vt:lpstr>
      <vt:lpstr>Arial</vt:lpstr>
      <vt:lpstr>Calibri</vt:lpstr>
      <vt:lpstr>Helvetica Neue</vt:lpstr>
      <vt:lpstr>Office Theme</vt:lpstr>
      <vt:lpstr>From Insight to Action</vt:lpstr>
      <vt:lpstr>Using Ellucian CRM Recruit for New Student Onboarding Success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From Insight to Action</dc:title>
  <dc:creator>Bill Shew</dc:creator>
  <cp:lastModifiedBy>Plourd Samantha</cp:lastModifiedBy>
  <cp:revision>5</cp:revision>
  <dcterms:created xsi:type="dcterms:W3CDTF">2026-06-22T18:01:13Z</dcterms:created>
  <dcterms:modified xsi:type="dcterms:W3CDTF">2026-07-29T18:11:31Z</dcterms:modified>
</cp:coreProperties>
</file>